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82" r:id="rId4"/>
    <p:sldId id="28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0" r:id="rId13"/>
    <p:sldId id="274" r:id="rId14"/>
    <p:sldId id="275" r:id="rId15"/>
  </p:sldIdLst>
  <p:sldSz cx="9144000" cy="6858000" type="screen4x3"/>
  <p:notesSz cx="6858000" cy="9144000"/>
  <p:embeddedFontLst>
    <p:embeddedFont>
      <p:font typeface="LG스마트체 Light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LG스마트체 Bold" panose="020B0600000101010101" pitchFamily="50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oungup" initials="k" lastIdx="4" clrIdx="0"/>
  <p:cmAuthor id="2" name="김보섭/연구원/SW센터 인공지능(연)AI Algorithm Task(boseop.kim@lge.com)" initials="김인AT" lastIdx="2" clrIdx="1">
    <p:extLst>
      <p:ext uri="{19B8F6BF-5375-455C-9EA6-DF929625EA0E}">
        <p15:presenceInfo xmlns:p15="http://schemas.microsoft.com/office/powerpoint/2012/main" userId="S-1-5-21-2543426832-1914326140-3112152631-20061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E9F6DC"/>
    <a:srgbClr val="41719C"/>
    <a:srgbClr val="C55A11"/>
    <a:srgbClr val="AE1948"/>
    <a:srgbClr val="00B050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86521" autoAdjust="0"/>
  </p:normalViewPr>
  <p:slideViewPr>
    <p:cSldViewPr snapToGrid="0">
      <p:cViewPr varScale="1">
        <p:scale>
          <a:sx n="113" d="100"/>
          <a:sy n="113" d="100"/>
        </p:scale>
        <p:origin x="75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37D3F-3976-4E8C-851A-C55DE2002F3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33960-D572-4988-A095-E9DD6F52B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8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9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00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114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4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6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10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75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46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15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25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068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64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00844"/>
            <a:ext cx="7772400" cy="1302429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975021"/>
            <a:ext cx="6858000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8532" y="988014"/>
            <a:ext cx="8630193" cy="583733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845" y="121287"/>
            <a:ext cx="7886700" cy="64506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022"/>
            <a:ext cx="9144000" cy="0"/>
          </a:xfrm>
          <a:prstGeom prst="line">
            <a:avLst/>
          </a:prstGeom>
          <a:ln w="19050">
            <a:solidFill>
              <a:srgbClr val="AE1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5152" y="6447431"/>
            <a:ext cx="2057400" cy="365125"/>
          </a:xfrm>
        </p:spPr>
        <p:txBody>
          <a:bodyPr/>
          <a:lstStyle/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5152" y="63204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69705"/>
            <a:ext cx="7772400" cy="1302429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/>
              <a:t>BERT: Pre-training of Deep Bidirectional Transformers for Language Understanding</a:t>
            </a:r>
            <a:endParaRPr lang="ko-KR" altLang="en-US" sz="36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43882"/>
            <a:ext cx="6858000" cy="646331"/>
          </a:xfrm>
        </p:spPr>
        <p:txBody>
          <a:bodyPr>
            <a:spAutoFit/>
          </a:bodyPr>
          <a:lstStyle/>
          <a:p>
            <a:r>
              <a:rPr lang="en-US" altLang="ko-KR" dirty="0" smtClean="0"/>
              <a:t>2019.06.26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mtClean="0"/>
              <a:t>김보섭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Ablation studies (1/2)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dirty="0" smtClean="0"/>
              <a:t>Pre-training </a:t>
            </a:r>
            <a:r>
              <a:rPr lang="ko-KR" altLang="en-US" smtClean="0"/>
              <a:t>방식 중</a:t>
            </a:r>
            <a:r>
              <a:rPr lang="en-US" altLang="ko-KR" dirty="0" smtClean="0"/>
              <a:t>, </a:t>
            </a:r>
            <a:r>
              <a:rPr lang="en-US" altLang="ko-KR" dirty="0" err="1">
                <a:solidFill>
                  <a:srgbClr val="0070C0"/>
                </a:solidFill>
              </a:rPr>
              <a:t>nsp</a:t>
            </a:r>
            <a:r>
              <a:rPr lang="ko-KR" altLang="en-US">
                <a:solidFill>
                  <a:srgbClr val="0070C0"/>
                </a:solidFill>
              </a:rPr>
              <a:t>가 </a:t>
            </a:r>
            <a:r>
              <a:rPr lang="en-US" altLang="ko-KR" dirty="0">
                <a:solidFill>
                  <a:srgbClr val="0070C0"/>
                </a:solidFill>
              </a:rPr>
              <a:t>sentence-level task </a:t>
            </a:r>
            <a:r>
              <a:rPr lang="en-US" altLang="ko-KR" dirty="0" err="1">
                <a:solidFill>
                  <a:srgbClr val="0070C0"/>
                </a:solidFill>
              </a:rPr>
              <a:t>mlm</a:t>
            </a:r>
            <a:r>
              <a:rPr lang="ko-KR" altLang="en-US">
                <a:solidFill>
                  <a:srgbClr val="0070C0"/>
                </a:solidFill>
              </a:rPr>
              <a:t>이 </a:t>
            </a:r>
            <a:r>
              <a:rPr lang="en-US" altLang="ko-KR" dirty="0">
                <a:solidFill>
                  <a:srgbClr val="0070C0"/>
                </a:solidFill>
              </a:rPr>
              <a:t>token-level task</a:t>
            </a:r>
            <a:r>
              <a:rPr lang="ko-KR" altLang="en-US">
                <a:solidFill>
                  <a:srgbClr val="0070C0"/>
                </a:solidFill>
              </a:rPr>
              <a:t>의 성능에 영향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>
                <a:solidFill>
                  <a:srgbClr val="0070C0"/>
                </a:solidFill>
              </a:rPr>
              <a:t>잘 학습된 </a:t>
            </a:r>
            <a:r>
              <a:rPr lang="en-US" altLang="ko-KR" dirty="0">
                <a:solidFill>
                  <a:srgbClr val="0070C0"/>
                </a:solidFill>
              </a:rPr>
              <a:t>pre-trained BERT</a:t>
            </a:r>
            <a:r>
              <a:rPr lang="ko-KR" altLang="en-US">
                <a:solidFill>
                  <a:srgbClr val="0070C0"/>
                </a:solidFill>
              </a:rPr>
              <a:t>는 데이터셋이 적은 </a:t>
            </a:r>
            <a:r>
              <a:rPr lang="en-US" altLang="ko-KR" dirty="0">
                <a:solidFill>
                  <a:srgbClr val="0070C0"/>
                </a:solidFill>
              </a:rPr>
              <a:t>task</a:t>
            </a:r>
            <a:r>
              <a:rPr lang="ko-KR" altLang="en-US">
                <a:solidFill>
                  <a:srgbClr val="0070C0"/>
                </a:solidFill>
              </a:rPr>
              <a:t>에도 사용가능 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endParaRPr lang="en-US" altLang="ko-KR" dirty="0">
              <a:solidFill>
                <a:srgbClr val="0070C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63952" y="1843088"/>
            <a:ext cx="7416097" cy="2867025"/>
            <a:chOff x="772584" y="1860020"/>
            <a:chExt cx="7416097" cy="28670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84" y="1860020"/>
              <a:ext cx="3619500" cy="286702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8706" y="1860020"/>
              <a:ext cx="3609975" cy="26289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60061"/>
            <a:ext cx="7459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srgbClr val="00B050"/>
                </a:solidFill>
              </a:rPr>
              <a:t>nsp</a:t>
            </a:r>
            <a:r>
              <a:rPr lang="en-US" altLang="ko-KR" sz="1000" dirty="0" smtClean="0">
                <a:solidFill>
                  <a:srgbClr val="00B050"/>
                </a:solidFill>
              </a:rPr>
              <a:t>: next sentence prediction</a:t>
            </a:r>
          </a:p>
          <a:p>
            <a:r>
              <a:rPr lang="en-US" altLang="ko-KR" sz="1000" dirty="0" err="1" smtClean="0">
                <a:solidFill>
                  <a:srgbClr val="00B050"/>
                </a:solidFill>
              </a:rPr>
              <a:t>mlm</a:t>
            </a:r>
            <a:r>
              <a:rPr lang="en-US" altLang="ko-KR" sz="1000" dirty="0" smtClean="0">
                <a:solidFill>
                  <a:srgbClr val="00B050"/>
                </a:solidFill>
              </a:rPr>
              <a:t>: masked language model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12000" y="2142065"/>
            <a:ext cx="491067" cy="1363134"/>
          </a:xfrm>
          <a:prstGeom prst="roundRect">
            <a:avLst/>
          </a:prstGeom>
          <a:solidFill>
            <a:srgbClr val="FFC000">
              <a:alpha val="10000"/>
            </a:srgbClr>
          </a:solidFill>
          <a:ln w="762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91199" y="4846941"/>
            <a:ext cx="313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Only 3,600 labeled training examples, and is substantially different from the pre-training tasks.</a:t>
            </a:r>
            <a:endParaRPr lang="ko-KR" altLang="en-US" sz="1200"/>
          </a:p>
        </p:txBody>
      </p:sp>
      <p:cxnSp>
        <p:nvCxnSpPr>
          <p:cNvPr id="15" name="직선 화살표 연결선 14"/>
          <p:cNvCxnSpPr>
            <a:stCxn id="10" idx="0"/>
            <a:endCxn id="9" idx="2"/>
          </p:cNvCxnSpPr>
          <p:nvPr/>
        </p:nvCxnSpPr>
        <p:spPr>
          <a:xfrm flipV="1">
            <a:off x="7357533" y="3505199"/>
            <a:ext cx="1" cy="134174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6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Ablation studies (2/2)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dirty="0" smtClean="0"/>
              <a:t>feature-based approach</a:t>
            </a:r>
            <a:r>
              <a:rPr lang="ko-KR" altLang="en-US" smtClean="0"/>
              <a:t>로 사용해도 </a:t>
            </a:r>
            <a:r>
              <a:rPr lang="en-US" altLang="ko-KR" dirty="0">
                <a:solidFill>
                  <a:srgbClr val="0070C0"/>
                </a:solidFill>
              </a:rPr>
              <a:t>fine-tuning approach</a:t>
            </a:r>
            <a:r>
              <a:rPr lang="ko-KR" altLang="en-US">
                <a:solidFill>
                  <a:srgbClr val="0070C0"/>
                </a:solidFill>
              </a:rPr>
              <a:t>에 비해서 성능 감소가 적기때문에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>
                <a:solidFill>
                  <a:srgbClr val="0070C0"/>
                </a:solidFill>
              </a:rPr>
              <a:t>상대적으로 효율적인 </a:t>
            </a:r>
            <a:r>
              <a:rPr lang="en-US" altLang="ko-KR" dirty="0">
                <a:solidFill>
                  <a:srgbClr val="0070C0"/>
                </a:solidFill>
              </a:rPr>
              <a:t>feature-based approach</a:t>
            </a:r>
            <a:r>
              <a:rPr lang="ko-KR" altLang="en-US">
                <a:solidFill>
                  <a:srgbClr val="0070C0"/>
                </a:solidFill>
              </a:rPr>
              <a:t>로도 사용가능</a:t>
            </a:r>
            <a:endParaRPr lang="en-US" altLang="ko-KR" dirty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812" y="1954212"/>
            <a:ext cx="36099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Conclusion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2000" y="1425839"/>
            <a:ext cx="4320000" cy="3279581"/>
          </a:xfrm>
          <a:prstGeom prst="rect">
            <a:avLst/>
          </a:prstGeom>
        </p:spPr>
      </p:pic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9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157288"/>
            <a:ext cx="4171950" cy="454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777786"/>
            <a:ext cx="7772400" cy="1302429"/>
          </a:xfrm>
        </p:spPr>
        <p:txBody>
          <a:bodyPr>
            <a:normAutofit/>
          </a:bodyPr>
          <a:lstStyle/>
          <a:p>
            <a:r>
              <a:rPr lang="ko-KR" altLang="en-US" sz="6000" dirty="0" smtClean="0"/>
              <a:t>감사합니다</a:t>
            </a:r>
            <a:r>
              <a:rPr lang="en-US" altLang="ko-KR" sz="6000" dirty="0" smtClean="0"/>
              <a:t>.</a:t>
            </a:r>
            <a:endParaRPr lang="ko-KR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Agenda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532" y="989379"/>
            <a:ext cx="8630193" cy="5837332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 smtClean="0"/>
              <a:t>Abstract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 smtClean="0"/>
              <a:t>Introduction &amp; Related Work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 smtClean="0"/>
              <a:t>BERT</a:t>
            </a:r>
            <a:endParaRPr lang="en-US" altLang="ko-KR" b="1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 smtClean="0"/>
              <a:t>Experiments</a:t>
            </a:r>
            <a:endParaRPr lang="en-US" altLang="ko-KR" sz="2400" b="1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 smtClean="0"/>
              <a:t>Ablation Studies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 smtClean="0"/>
              <a:t>Conclusion</a:t>
            </a:r>
            <a:endParaRPr lang="en-US" altLang="ko-KR" sz="2400" b="1" dirty="0" smtClean="0"/>
          </a:p>
          <a:p>
            <a:pPr marL="457200" indent="-457200" algn="just">
              <a:buFont typeface="+mj-lt"/>
              <a:buAutoNum type="arabicPeriod"/>
            </a:pPr>
            <a:endParaRPr lang="en-US" altLang="ko-KR" sz="3200" dirty="0" smtClean="0"/>
          </a:p>
          <a:p>
            <a:pPr marL="457200" indent="-457200" algn="just">
              <a:buFont typeface="+mj-lt"/>
              <a:buAutoNum type="arabicPeriod"/>
            </a:pPr>
            <a:endParaRPr lang="en-US" altLang="ko-KR" sz="3200" dirty="0" smtClean="0"/>
          </a:p>
          <a:p>
            <a:pPr marL="457200" indent="-457200" algn="just">
              <a:buFont typeface="+mj-lt"/>
              <a:buAutoNum type="arabicPeriod"/>
            </a:pPr>
            <a:endParaRPr lang="ko-KR" altLang="en-US" sz="3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Abstract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ko-KR" altLang="en-US" dirty="0" smtClean="0"/>
              <a:t>논문에서는 </a:t>
            </a:r>
            <a:r>
              <a:rPr lang="ko-KR" altLang="en-US" dirty="0">
                <a:solidFill>
                  <a:srgbClr val="0070C0"/>
                </a:solidFill>
              </a:rPr>
              <a:t>양방향 </a:t>
            </a:r>
            <a:r>
              <a:rPr lang="en-US" altLang="ko-KR" dirty="0">
                <a:solidFill>
                  <a:srgbClr val="0070C0"/>
                </a:solidFill>
              </a:rPr>
              <a:t>context</a:t>
            </a:r>
            <a:r>
              <a:rPr lang="ko-KR" altLang="en-US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encoding</a:t>
            </a:r>
            <a:r>
              <a:rPr lang="ko-KR" altLang="en-US">
                <a:solidFill>
                  <a:srgbClr val="0070C0"/>
                </a:solidFill>
              </a:rPr>
              <a:t>하는 </a:t>
            </a:r>
            <a:r>
              <a:rPr lang="en-US" altLang="ko-KR" dirty="0" smtClean="0">
                <a:solidFill>
                  <a:srgbClr val="0070C0"/>
                </a:solidFill>
              </a:rPr>
              <a:t>transformer</a:t>
            </a:r>
            <a:r>
              <a:rPr lang="ko-KR" altLang="en-US">
                <a:solidFill>
                  <a:srgbClr val="0070C0"/>
                </a:solidFill>
              </a:rPr>
              <a:t>기반의 </a:t>
            </a:r>
            <a:r>
              <a:rPr lang="en-US" altLang="ko-KR" dirty="0">
                <a:solidFill>
                  <a:srgbClr val="0070C0"/>
                </a:solidFill>
              </a:rPr>
              <a:t>language representation </a:t>
            </a:r>
            <a:r>
              <a:rPr lang="ko-KR" altLang="en-US">
                <a:solidFill>
                  <a:srgbClr val="0070C0"/>
                </a:solidFill>
              </a:rPr>
              <a:t>모델과 이를 </a:t>
            </a:r>
            <a:r>
              <a:rPr lang="en-US" altLang="ko-KR" dirty="0">
                <a:solidFill>
                  <a:srgbClr val="0070C0"/>
                </a:solidFill>
              </a:rPr>
              <a:t>pre-training</a:t>
            </a:r>
            <a:r>
              <a:rPr lang="ko-KR" altLang="en-US">
                <a:solidFill>
                  <a:srgbClr val="0070C0"/>
                </a:solidFill>
              </a:rPr>
              <a:t>하고 </a:t>
            </a:r>
            <a:r>
              <a:rPr lang="en-US" altLang="ko-KR" dirty="0">
                <a:solidFill>
                  <a:srgbClr val="0070C0"/>
                </a:solidFill>
              </a:rPr>
              <a:t>fine-tuning</a:t>
            </a:r>
            <a:r>
              <a:rPr lang="ko-KR" altLang="en-US">
                <a:solidFill>
                  <a:srgbClr val="0070C0"/>
                </a:solidFill>
              </a:rPr>
              <a:t>하는 방법을 제시</a:t>
            </a:r>
            <a:endParaRPr lang="en-US" altLang="ko-KR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020" y="1780644"/>
            <a:ext cx="5013960" cy="136398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713092" y="3319039"/>
            <a:ext cx="5717817" cy="2966085"/>
            <a:chOff x="1578372" y="3319039"/>
            <a:chExt cx="5717817" cy="296608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8372" y="3319039"/>
              <a:ext cx="2846070" cy="296608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8706" y="3319039"/>
              <a:ext cx="2717483" cy="1740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500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Introduction &amp; Related Work (1/2)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 smtClean="0"/>
              <a:t>Language model</a:t>
            </a:r>
            <a:r>
              <a:rPr lang="ko-KR" altLang="en-US" smtClean="0"/>
              <a:t>은 </a:t>
            </a:r>
            <a:r>
              <a:rPr lang="en-US" altLang="ko-KR" dirty="0" smtClean="0"/>
              <a:t>NLP</a:t>
            </a:r>
            <a:r>
              <a:rPr lang="ko-KR" altLang="en-US" smtClean="0"/>
              <a:t>의 </a:t>
            </a:r>
            <a:r>
              <a:rPr lang="en-US" altLang="ko-KR" dirty="0" smtClean="0"/>
              <a:t>upstream task</a:t>
            </a:r>
            <a:r>
              <a:rPr lang="ko-KR" altLang="en-US" smtClean="0"/>
              <a:t>로 </a:t>
            </a:r>
            <a:r>
              <a:rPr lang="en-US" altLang="ko-KR" dirty="0">
                <a:solidFill>
                  <a:srgbClr val="0070C0"/>
                </a:solidFill>
              </a:rPr>
              <a:t>pre-trained language model</a:t>
            </a:r>
            <a:r>
              <a:rPr lang="ko-KR" altLang="en-US">
                <a:solidFill>
                  <a:srgbClr val="0070C0"/>
                </a:solidFill>
              </a:rPr>
              <a:t>은 여러 </a:t>
            </a:r>
            <a:r>
              <a:rPr lang="en-US" altLang="ko-KR" dirty="0">
                <a:solidFill>
                  <a:srgbClr val="0070C0"/>
                </a:solidFill>
              </a:rPr>
              <a:t>downstream task</a:t>
            </a:r>
            <a:r>
              <a:rPr lang="ko-KR" altLang="en-US">
                <a:solidFill>
                  <a:srgbClr val="0070C0"/>
                </a:solidFill>
              </a:rPr>
              <a:t>에 </a:t>
            </a:r>
            <a:r>
              <a:rPr lang="en-US" altLang="ko-KR" dirty="0">
                <a:solidFill>
                  <a:srgbClr val="0070C0"/>
                </a:solidFill>
              </a:rPr>
              <a:t>feature-based, fine-tuning </a:t>
            </a:r>
            <a:r>
              <a:rPr lang="ko-KR" altLang="en-US">
                <a:solidFill>
                  <a:srgbClr val="0070C0"/>
                </a:solidFill>
              </a:rPr>
              <a:t>방법등으로 적용할 수 있음</a:t>
            </a:r>
            <a:endParaRPr lang="en-US" altLang="ko-KR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5" y="2645773"/>
            <a:ext cx="3265341" cy="158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466" y="2645773"/>
            <a:ext cx="1680265" cy="158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135" y="1711733"/>
            <a:ext cx="36914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Feature-based</a:t>
            </a:r>
            <a:endParaRPr lang="en-US" altLang="ko-KR" sz="1600" b="1" dirty="0" smtClean="0"/>
          </a:p>
          <a:p>
            <a:pPr algn="just"/>
            <a:r>
              <a:rPr lang="en-US" altLang="ko-KR" sz="1200" dirty="0" smtClean="0"/>
              <a:t>sequence</a:t>
            </a:r>
            <a:r>
              <a:rPr lang="ko-KR" altLang="en-US" sz="1200" smtClean="0"/>
              <a:t>를 구성하는 </a:t>
            </a:r>
            <a:r>
              <a:rPr lang="en-US" altLang="ko-KR" sz="1200" dirty="0" smtClean="0"/>
              <a:t>token</a:t>
            </a:r>
            <a:r>
              <a:rPr lang="ko-KR" altLang="en-US" sz="1200" smtClean="0"/>
              <a:t>의 </a:t>
            </a:r>
            <a:r>
              <a:rPr lang="en-US" altLang="ko-KR" sz="1200" dirty="0" smtClean="0"/>
              <a:t>embedding</a:t>
            </a:r>
            <a:r>
              <a:rPr lang="ko-KR" altLang="en-US" sz="1200" smtClean="0"/>
              <a:t>을 뽑고</a:t>
            </a:r>
            <a:r>
              <a:rPr lang="en-US" altLang="ko-KR" sz="1200" dirty="0" smtClean="0"/>
              <a:t> </a:t>
            </a:r>
            <a:r>
              <a:rPr lang="ko-KR" altLang="en-US" sz="1200" smtClean="0"/>
              <a:t>이를 통해 데이터를 구성</a:t>
            </a:r>
            <a:r>
              <a:rPr lang="en-US" altLang="ko-KR" sz="1200" dirty="0" smtClean="0"/>
              <a:t>, </a:t>
            </a:r>
            <a:r>
              <a:rPr lang="en-US" altLang="ko-KR" sz="1200" dirty="0" smtClean="0">
                <a:solidFill>
                  <a:srgbClr val="0070C0"/>
                </a:solidFill>
              </a:rPr>
              <a:t>task-specific</a:t>
            </a:r>
            <a:r>
              <a:rPr lang="ko-KR" altLang="en-US" sz="1200" smtClean="0">
                <a:solidFill>
                  <a:srgbClr val="0070C0"/>
                </a:solidFill>
              </a:rPr>
              <a:t>한 </a:t>
            </a:r>
            <a:r>
              <a:rPr lang="en-US" altLang="ko-KR" sz="1200" dirty="0" smtClean="0">
                <a:solidFill>
                  <a:srgbClr val="0070C0"/>
                </a:solidFill>
              </a:rPr>
              <a:t>architecture</a:t>
            </a:r>
            <a:r>
              <a:rPr lang="ko-KR" altLang="en-US" sz="1200" smtClean="0">
                <a:solidFill>
                  <a:srgbClr val="0070C0"/>
                </a:solidFill>
              </a:rPr>
              <a:t>가 필요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eg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BiDAR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BiLSTM</a:t>
            </a:r>
            <a:r>
              <a:rPr lang="en-US" altLang="ko-KR" sz="1200" dirty="0" smtClean="0"/>
              <a:t>-CRF)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80466" y="1711733"/>
            <a:ext cx="36914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Fine-tuning</a:t>
            </a:r>
            <a:endParaRPr lang="en-US" altLang="ko-KR" sz="1600" b="1" dirty="0" smtClean="0"/>
          </a:p>
          <a:p>
            <a:pPr algn="just"/>
            <a:r>
              <a:rPr lang="en-US" altLang="ko-KR" sz="1200" dirty="0" smtClean="0"/>
              <a:t>Sequence</a:t>
            </a:r>
            <a:r>
              <a:rPr lang="ko-KR" altLang="en-US" sz="1200" smtClean="0"/>
              <a:t>의</a:t>
            </a:r>
            <a:r>
              <a:rPr lang="en-US" altLang="ko-KR" sz="1200" dirty="0"/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embedding</a:t>
            </a:r>
            <a:r>
              <a:rPr lang="ko-KR" altLang="en-US" sz="1200" smtClean="0">
                <a:solidFill>
                  <a:srgbClr val="0070C0"/>
                </a:solidFill>
              </a:rPr>
              <a:t>을 뽑는 </a:t>
            </a:r>
            <a:r>
              <a:rPr lang="en-US" altLang="ko-KR" sz="1200" dirty="0" smtClean="0">
                <a:solidFill>
                  <a:srgbClr val="0070C0"/>
                </a:solidFill>
              </a:rPr>
              <a:t>architecture</a:t>
            </a:r>
            <a:r>
              <a:rPr lang="ko-KR" altLang="en-US" sz="1200" smtClean="0">
                <a:solidFill>
                  <a:srgbClr val="0070C0"/>
                </a:solidFill>
              </a:rPr>
              <a:t>에 </a:t>
            </a:r>
            <a:r>
              <a:rPr lang="en-US" altLang="ko-KR" sz="1200" dirty="0" smtClean="0">
                <a:solidFill>
                  <a:srgbClr val="0070C0"/>
                </a:solidFill>
              </a:rPr>
              <a:t>task</a:t>
            </a:r>
            <a:r>
              <a:rPr lang="ko-KR" altLang="en-US" sz="1200" smtClean="0">
                <a:solidFill>
                  <a:srgbClr val="0070C0"/>
                </a:solidFill>
              </a:rPr>
              <a:t>에 맞추어 </a:t>
            </a:r>
            <a:r>
              <a:rPr lang="en-US" altLang="ko-KR" sz="1200" dirty="0" smtClean="0">
                <a:solidFill>
                  <a:srgbClr val="0070C0"/>
                </a:solidFill>
              </a:rPr>
              <a:t>fully-connected layer </a:t>
            </a:r>
            <a:r>
              <a:rPr lang="ko-KR" altLang="en-US" sz="1200" smtClean="0">
                <a:solidFill>
                  <a:srgbClr val="0070C0"/>
                </a:solidFill>
              </a:rPr>
              <a:t>한 개 정도만 활용 </a:t>
            </a:r>
            <a:r>
              <a:rPr lang="en-US" altLang="ko-KR" sz="1200" dirty="0" smtClean="0"/>
              <a:t>(minimal task-specific parameter) 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466" y="4404135"/>
            <a:ext cx="3652174" cy="180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81" y="4281659"/>
            <a:ext cx="2787648" cy="18000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086600" y="4411755"/>
            <a:ext cx="320040" cy="175485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36212" y="4655595"/>
            <a:ext cx="320040" cy="175485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742892" y="4981601"/>
            <a:ext cx="320040" cy="175485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643832" y="5306934"/>
            <a:ext cx="320040" cy="175485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643832" y="5488080"/>
            <a:ext cx="320040" cy="175485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643832" y="5669226"/>
            <a:ext cx="320040" cy="175485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16" idx="0"/>
            <a:endCxn id="27" idx="2"/>
          </p:cNvCxnSpPr>
          <p:nvPr/>
        </p:nvCxnSpPr>
        <p:spPr>
          <a:xfrm flipV="1">
            <a:off x="7796232" y="3755894"/>
            <a:ext cx="156379" cy="89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4" idx="0"/>
            <a:endCxn id="27" idx="2"/>
          </p:cNvCxnSpPr>
          <p:nvPr/>
        </p:nvCxnSpPr>
        <p:spPr>
          <a:xfrm flipV="1">
            <a:off x="7246620" y="3755894"/>
            <a:ext cx="705991" cy="65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59366" y="3355784"/>
            <a:ext cx="178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minimal</a:t>
            </a:r>
          </a:p>
          <a:p>
            <a:pPr algn="ctr"/>
            <a:r>
              <a:rPr lang="en-US" altLang="ko-KR" sz="1000" dirty="0" smtClean="0"/>
              <a:t> task-specific parameter</a:t>
            </a:r>
            <a:endParaRPr lang="ko-KR" altLang="en-US" sz="1000"/>
          </a:p>
        </p:txBody>
      </p:sp>
      <p:cxnSp>
        <p:nvCxnSpPr>
          <p:cNvPr id="32" name="직선 화살표 연결선 31"/>
          <p:cNvCxnSpPr>
            <a:stCxn id="17" idx="0"/>
            <a:endCxn id="27" idx="2"/>
          </p:cNvCxnSpPr>
          <p:nvPr/>
        </p:nvCxnSpPr>
        <p:spPr>
          <a:xfrm flipV="1">
            <a:off x="7902912" y="3755894"/>
            <a:ext cx="49699" cy="122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3"/>
            <a:endCxn id="27" idx="2"/>
          </p:cNvCxnSpPr>
          <p:nvPr/>
        </p:nvCxnSpPr>
        <p:spPr>
          <a:xfrm flipH="1" flipV="1">
            <a:off x="7952611" y="3755894"/>
            <a:ext cx="11261" cy="181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00989" y="6133545"/>
            <a:ext cx="2211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Task-specific architecture (</a:t>
            </a:r>
            <a:r>
              <a:rPr lang="en-US" altLang="ko-KR" sz="1000" dirty="0" err="1" smtClean="0"/>
              <a:t>eg</a:t>
            </a:r>
            <a:r>
              <a:rPr lang="en-US" altLang="ko-KR" sz="1000" dirty="0" smtClean="0"/>
              <a:t>. </a:t>
            </a:r>
            <a:r>
              <a:rPr lang="en-US" altLang="ko-KR" sz="1000" dirty="0" err="1" smtClean="0"/>
              <a:t>BiDAF</a:t>
            </a:r>
            <a:r>
              <a:rPr lang="en-US" altLang="ko-KR" sz="1000" dirty="0"/>
              <a:t>)</a:t>
            </a:r>
            <a:endParaRPr lang="ko-KR" altLang="en-US" sz="100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405464" y="2912533"/>
            <a:ext cx="1490133" cy="262467"/>
          </a:xfrm>
          <a:prstGeom prst="roundRect">
            <a:avLst/>
          </a:prstGeom>
          <a:solidFill>
            <a:srgbClr val="FFC000">
              <a:alpha val="10000"/>
            </a:srgbClr>
          </a:solidFill>
          <a:ln w="762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구부러진 연결선 40"/>
          <p:cNvCxnSpPr>
            <a:stCxn id="39" idx="3"/>
          </p:cNvCxnSpPr>
          <p:nvPr/>
        </p:nvCxnSpPr>
        <p:spPr>
          <a:xfrm>
            <a:off x="2895597" y="3043767"/>
            <a:ext cx="143936" cy="26197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stCxn id="39" idx="3"/>
          </p:cNvCxnSpPr>
          <p:nvPr/>
        </p:nvCxnSpPr>
        <p:spPr>
          <a:xfrm flipH="1">
            <a:off x="1792816" y="3043767"/>
            <a:ext cx="1102781" cy="2619798"/>
          </a:xfrm>
          <a:prstGeom prst="curvedConnector4">
            <a:avLst>
              <a:gd name="adj1" fmla="val -1535"/>
              <a:gd name="adj2" fmla="val 52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1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Introduction &amp; Related Work </a:t>
            </a:r>
            <a:r>
              <a:rPr lang="en-US" altLang="ko-KR" sz="3200" dirty="0" smtClean="0"/>
              <a:t>(2/2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기존 </a:t>
            </a:r>
            <a:r>
              <a:rPr lang="en-US" altLang="ko-KR" dirty="0" smtClean="0">
                <a:sym typeface="Wingdings" panose="05000000000000000000" pitchFamily="2" charset="2"/>
              </a:rPr>
              <a:t>feature-based, fine-tuning</a:t>
            </a:r>
            <a:r>
              <a:rPr lang="ko-KR" altLang="en-US" smtClean="0">
                <a:sym typeface="Wingdings" panose="05000000000000000000" pitchFamily="2" charset="2"/>
              </a:rPr>
              <a:t>의 </a:t>
            </a:r>
            <a:r>
              <a:rPr lang="ko-KR" altLang="en-US">
                <a:solidFill>
                  <a:srgbClr val="0070C0"/>
                </a:solidFill>
                <a:sym typeface="Wingdings" panose="05000000000000000000" pitchFamily="2" charset="2"/>
              </a:rPr>
              <a:t>방법론이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unidirectional </a:t>
            </a:r>
            <a:r>
              <a:rPr lang="ko-KR" altLang="en-US">
                <a:solidFill>
                  <a:srgbClr val="0070C0"/>
                </a:solidFill>
                <a:sym typeface="Wingdings" panose="05000000000000000000" pitchFamily="2" charset="2"/>
              </a:rPr>
              <a:t>이었던 반면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rgbClr val="0070C0"/>
                </a:solidFill>
                <a:sym typeface="Wingdings" panose="05000000000000000000" pitchFamily="2" charset="2"/>
              </a:rPr>
              <a:t>논문은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hidden layer</a:t>
            </a:r>
            <a:r>
              <a:rPr lang="ko-KR" altLang="en-US">
                <a:solidFill>
                  <a:srgbClr val="0070C0"/>
                </a:solidFill>
                <a:sym typeface="Wingdings" panose="05000000000000000000" pitchFamily="2" charset="2"/>
              </a:rPr>
              <a:t>에서도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bidirectional</a:t>
            </a:r>
            <a:r>
              <a:rPr lang="ko-KR" altLang="en-US">
                <a:solidFill>
                  <a:srgbClr val="0070C0"/>
                </a:solidFill>
                <a:sym typeface="Wingdings" panose="05000000000000000000" pitchFamily="2" charset="2"/>
              </a:rPr>
              <a:t>하게 정보를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encoding</a:t>
            </a:r>
            <a:r>
              <a:rPr lang="ko-KR" altLang="en-US">
                <a:solidFill>
                  <a:srgbClr val="0070C0"/>
                </a:solidFill>
                <a:sym typeface="Wingdings" panose="05000000000000000000" pitchFamily="2" charset="2"/>
              </a:rPr>
              <a:t>하는 구조와 </a:t>
            </a:r>
            <a:r>
              <a:rPr lang="ko-KR" altLang="en-US">
                <a:solidFill>
                  <a:srgbClr val="0070C0"/>
                </a:solidFill>
                <a:sym typeface="Wingdings" panose="05000000000000000000" pitchFamily="2" charset="2"/>
              </a:rPr>
              <a:t>방법을 </a:t>
            </a:r>
            <a:r>
              <a:rPr lang="ko-KR" altLang="en-US" smtClean="0">
                <a:solidFill>
                  <a:srgbClr val="0070C0"/>
                </a:solidFill>
                <a:sym typeface="Wingdings" panose="05000000000000000000" pitchFamily="2" charset="2"/>
              </a:rPr>
              <a:t>제안</a:t>
            </a:r>
            <a:endParaRPr lang="en-US" altLang="ko-KR" dirty="0" smtClean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altLang="ko-KR" sz="1600" b="1" dirty="0" smtClean="0">
                <a:sym typeface="Wingdings" panose="05000000000000000000" pitchFamily="2" charset="2"/>
              </a:rPr>
              <a:t>Architecture: deep bidirectional transformer (aka, stacked bidirectional transformer)</a:t>
            </a:r>
          </a:p>
          <a:p>
            <a:pPr marL="0" indent="0" algn="just">
              <a:buNone/>
            </a:pPr>
            <a:r>
              <a:rPr lang="en-US" altLang="ko-KR" sz="1600" b="1" dirty="0" smtClean="0">
                <a:sym typeface="Wingdings" panose="05000000000000000000" pitchFamily="2" charset="2"/>
              </a:rPr>
              <a:t>Methodology: </a:t>
            </a:r>
            <a:r>
              <a:rPr lang="en-US" altLang="ko-KR" sz="1600" b="1" dirty="0">
                <a:sym typeface="Wingdings" panose="05000000000000000000" pitchFamily="2" charset="2"/>
              </a:rPr>
              <a:t>m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asked language model, next sentence prediction</a:t>
            </a:r>
          </a:p>
          <a:p>
            <a:pPr marL="0" indent="0" algn="just">
              <a:buNone/>
            </a:pPr>
            <a:endParaRPr lang="en-US" altLang="ko-KR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64" y="2720971"/>
            <a:ext cx="74866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BERT (1/3)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dirty="0">
                <a:solidFill>
                  <a:srgbClr val="0070C0"/>
                </a:solidFill>
              </a:rPr>
              <a:t>Masked language model</a:t>
            </a:r>
            <a:r>
              <a:rPr lang="ko-KR" altLang="en-US">
                <a:solidFill>
                  <a:srgbClr val="0070C0"/>
                </a:solidFill>
              </a:rPr>
              <a:t>과 </a:t>
            </a:r>
            <a:r>
              <a:rPr lang="en-US" altLang="ko-KR" dirty="0">
                <a:solidFill>
                  <a:srgbClr val="0070C0"/>
                </a:solidFill>
              </a:rPr>
              <a:t>next sentence prediction</a:t>
            </a:r>
            <a:r>
              <a:rPr lang="ko-KR" altLang="en-US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loss</a:t>
            </a:r>
            <a:r>
              <a:rPr lang="ko-KR" altLang="en-US">
                <a:solidFill>
                  <a:srgbClr val="0070C0"/>
                </a:solidFill>
              </a:rPr>
              <a:t>로 </a:t>
            </a:r>
            <a:r>
              <a:rPr lang="en-US" altLang="ko-KR" dirty="0">
                <a:solidFill>
                  <a:srgbClr val="0070C0"/>
                </a:solidFill>
              </a:rPr>
              <a:t>pre-training</a:t>
            </a:r>
            <a:r>
              <a:rPr lang="ko-KR" altLang="en-US">
                <a:solidFill>
                  <a:srgbClr val="0070C0"/>
                </a:solidFill>
              </a:rPr>
              <a:t>하고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>
                <a:solidFill>
                  <a:srgbClr val="0070C0"/>
                </a:solidFill>
              </a:rPr>
              <a:t> 이에 </a:t>
            </a:r>
            <a:r>
              <a:rPr lang="en-US" altLang="ko-KR" dirty="0">
                <a:solidFill>
                  <a:srgbClr val="0070C0"/>
                </a:solidFill>
              </a:rPr>
              <a:t>task-specific</a:t>
            </a:r>
            <a:r>
              <a:rPr lang="ko-KR" altLang="en-US">
                <a:solidFill>
                  <a:srgbClr val="0070C0"/>
                </a:solidFill>
              </a:rPr>
              <a:t>하게 </a:t>
            </a:r>
            <a:r>
              <a:rPr lang="en-US" altLang="ko-KR" dirty="0">
                <a:solidFill>
                  <a:srgbClr val="0070C0"/>
                </a:solidFill>
              </a:rPr>
              <a:t>fully-connected layer</a:t>
            </a:r>
            <a:r>
              <a:rPr lang="ko-KR" altLang="en-US">
                <a:solidFill>
                  <a:srgbClr val="0070C0"/>
                </a:solidFill>
              </a:rPr>
              <a:t>를 붙여 </a:t>
            </a:r>
            <a:r>
              <a:rPr lang="en-US" altLang="ko-KR" dirty="0">
                <a:solidFill>
                  <a:srgbClr val="0070C0"/>
                </a:solidFill>
              </a:rPr>
              <a:t>fine-tuning</a:t>
            </a:r>
            <a:r>
              <a:rPr lang="ko-KR" altLang="en-US">
                <a:solidFill>
                  <a:srgbClr val="0070C0"/>
                </a:solidFill>
              </a:rPr>
              <a:t>하여 사용 </a:t>
            </a:r>
            <a:endParaRPr lang="en-US" altLang="ko-KR" dirty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27943"/>
          <a:stretch/>
        </p:blipFill>
        <p:spPr>
          <a:xfrm>
            <a:off x="327983" y="1777897"/>
            <a:ext cx="5688000" cy="22735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13" y="4368303"/>
            <a:ext cx="4432941" cy="1440000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0" idx="0"/>
          </p:cNvCxnSpPr>
          <p:nvPr/>
        </p:nvCxnSpPr>
        <p:spPr>
          <a:xfrm flipH="1" flipV="1">
            <a:off x="1576251" y="3326674"/>
            <a:ext cx="1595733" cy="104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0"/>
          </p:cNvCxnSpPr>
          <p:nvPr/>
        </p:nvCxnSpPr>
        <p:spPr>
          <a:xfrm flipV="1">
            <a:off x="3171984" y="3326674"/>
            <a:ext cx="1696107" cy="104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80" y="1855584"/>
            <a:ext cx="2736000" cy="40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2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BERT (2/3)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dirty="0">
                <a:solidFill>
                  <a:srgbClr val="0070C0"/>
                </a:solidFill>
              </a:rPr>
              <a:t>Masked language model</a:t>
            </a:r>
            <a:r>
              <a:rPr lang="ko-KR" altLang="en-US">
                <a:solidFill>
                  <a:srgbClr val="0070C0"/>
                </a:solidFill>
              </a:rPr>
              <a:t>과 </a:t>
            </a:r>
            <a:r>
              <a:rPr lang="en-US" altLang="ko-KR" dirty="0">
                <a:solidFill>
                  <a:srgbClr val="0070C0"/>
                </a:solidFill>
              </a:rPr>
              <a:t>next sentence prediction</a:t>
            </a:r>
            <a:r>
              <a:rPr lang="ko-KR" altLang="en-US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loss</a:t>
            </a:r>
            <a:r>
              <a:rPr lang="ko-KR" altLang="en-US">
                <a:solidFill>
                  <a:srgbClr val="0070C0"/>
                </a:solidFill>
              </a:rPr>
              <a:t>로 </a:t>
            </a:r>
            <a:r>
              <a:rPr lang="en-US" altLang="ko-KR" dirty="0">
                <a:solidFill>
                  <a:srgbClr val="0070C0"/>
                </a:solidFill>
              </a:rPr>
              <a:t>pre-training</a:t>
            </a:r>
            <a:r>
              <a:rPr lang="ko-KR" altLang="en-US">
                <a:solidFill>
                  <a:srgbClr val="0070C0"/>
                </a:solidFill>
              </a:rPr>
              <a:t>하고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>
                <a:solidFill>
                  <a:srgbClr val="0070C0"/>
                </a:solidFill>
              </a:rPr>
              <a:t> 이에 </a:t>
            </a:r>
            <a:r>
              <a:rPr lang="en-US" altLang="ko-KR" dirty="0">
                <a:solidFill>
                  <a:srgbClr val="0070C0"/>
                </a:solidFill>
              </a:rPr>
              <a:t>task-specific</a:t>
            </a:r>
            <a:r>
              <a:rPr lang="ko-KR" altLang="en-US">
                <a:solidFill>
                  <a:srgbClr val="0070C0"/>
                </a:solidFill>
              </a:rPr>
              <a:t>하게 </a:t>
            </a:r>
            <a:r>
              <a:rPr lang="en-US" altLang="ko-KR" dirty="0">
                <a:solidFill>
                  <a:srgbClr val="0070C0"/>
                </a:solidFill>
              </a:rPr>
              <a:t>fully-connected layer</a:t>
            </a:r>
            <a:r>
              <a:rPr lang="ko-KR" altLang="en-US">
                <a:solidFill>
                  <a:srgbClr val="0070C0"/>
                </a:solidFill>
              </a:rPr>
              <a:t>를 붙여 </a:t>
            </a:r>
            <a:r>
              <a:rPr lang="en-US" altLang="ko-KR" dirty="0">
                <a:solidFill>
                  <a:srgbClr val="0070C0"/>
                </a:solidFill>
              </a:rPr>
              <a:t>fine-tuning</a:t>
            </a:r>
            <a:r>
              <a:rPr lang="ko-KR" altLang="en-US">
                <a:solidFill>
                  <a:srgbClr val="0070C0"/>
                </a:solidFill>
              </a:rPr>
              <a:t>하여 사용 </a:t>
            </a:r>
            <a:endParaRPr lang="en-US" altLang="ko-KR" dirty="0">
              <a:solidFill>
                <a:srgbClr val="0070C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26819" y="1782028"/>
            <a:ext cx="8490362" cy="4960332"/>
            <a:chOff x="471048" y="1851941"/>
            <a:chExt cx="8490362" cy="49603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8229" y="1851941"/>
              <a:ext cx="2736000" cy="490257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5410" y="1851941"/>
              <a:ext cx="2736000" cy="202195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5410" y="4014189"/>
              <a:ext cx="2736000" cy="255741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8" y="1851941"/>
              <a:ext cx="2736000" cy="4960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9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BERT (3/3)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dirty="0">
                <a:solidFill>
                  <a:srgbClr val="0070C0"/>
                </a:solidFill>
              </a:rPr>
              <a:t>Fine-tuning </a:t>
            </a:r>
            <a:r>
              <a:rPr lang="ko-KR" altLang="en-US">
                <a:solidFill>
                  <a:srgbClr val="0070C0"/>
                </a:solidFill>
              </a:rPr>
              <a:t>시</a:t>
            </a:r>
            <a:r>
              <a:rPr lang="en-US" altLang="ko-KR" dirty="0">
                <a:solidFill>
                  <a:srgbClr val="0070C0"/>
                </a:solidFill>
              </a:rPr>
              <a:t> sentence-level task</a:t>
            </a:r>
            <a:r>
              <a:rPr lang="ko-KR" altLang="en-US">
                <a:solidFill>
                  <a:srgbClr val="0070C0"/>
                </a:solidFill>
              </a:rPr>
              <a:t>일 경우 </a:t>
            </a:r>
            <a:r>
              <a:rPr lang="en-US" altLang="ko-KR" dirty="0">
                <a:solidFill>
                  <a:srgbClr val="0070C0"/>
                </a:solidFill>
              </a:rPr>
              <a:t>“[CLS]” token</a:t>
            </a:r>
            <a:r>
              <a:rPr lang="ko-KR" altLang="en-US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last hidden vector, token-level task</a:t>
            </a:r>
            <a:r>
              <a:rPr lang="ko-KR" altLang="en-US">
                <a:solidFill>
                  <a:srgbClr val="0070C0"/>
                </a:solidFill>
              </a:rPr>
              <a:t>의 경우 각각의 </a:t>
            </a:r>
            <a:r>
              <a:rPr lang="en-US" altLang="ko-KR" dirty="0">
                <a:solidFill>
                  <a:srgbClr val="0070C0"/>
                </a:solidFill>
              </a:rPr>
              <a:t>token</a:t>
            </a:r>
            <a:r>
              <a:rPr lang="ko-KR" altLang="en-US">
                <a:solidFill>
                  <a:srgbClr val="0070C0"/>
                </a:solidFill>
              </a:rPr>
              <a:t>에 해당하는 </a:t>
            </a:r>
            <a:r>
              <a:rPr lang="en-US" altLang="ko-KR" dirty="0">
                <a:solidFill>
                  <a:srgbClr val="0070C0"/>
                </a:solidFill>
              </a:rPr>
              <a:t>last hidden vector </a:t>
            </a:r>
            <a:r>
              <a:rPr lang="ko-KR" altLang="en-US">
                <a:solidFill>
                  <a:srgbClr val="0070C0"/>
                </a:solidFill>
              </a:rPr>
              <a:t>사용</a:t>
            </a:r>
            <a:endParaRPr lang="en-US" altLang="ko-KR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34" y="1706336"/>
            <a:ext cx="4680000" cy="49172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448" y="2980767"/>
            <a:ext cx="2736000" cy="23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Experiments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dirty="0" smtClean="0"/>
              <a:t>GLUE</a:t>
            </a:r>
            <a:r>
              <a:rPr lang="ko-KR" altLang="en-US" smtClean="0"/>
              <a:t>를 포함한 대부분의 </a:t>
            </a:r>
            <a:r>
              <a:rPr lang="en-US" altLang="ko-KR" dirty="0" smtClean="0"/>
              <a:t>task</a:t>
            </a:r>
            <a:r>
              <a:rPr lang="ko-KR" altLang="en-US" smtClean="0"/>
              <a:t>에서 </a:t>
            </a:r>
            <a:r>
              <a:rPr lang="en-US" altLang="ko-KR" dirty="0" smtClean="0"/>
              <a:t>SOTA</a:t>
            </a:r>
            <a:r>
              <a:rPr lang="ko-KR" altLang="en-US" smtClean="0"/>
              <a:t>를 달성  </a:t>
            </a:r>
            <a:endParaRPr lang="en-US" altLang="ko-KR" dirty="0">
              <a:solidFill>
                <a:srgbClr val="0070C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31246" y="1561022"/>
            <a:ext cx="7681508" cy="4762252"/>
            <a:chOff x="401636" y="1755755"/>
            <a:chExt cx="7681508" cy="47622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636" y="1755755"/>
              <a:ext cx="5760000" cy="209121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b="44374"/>
            <a:stretch/>
          </p:blipFill>
          <p:spPr>
            <a:xfrm>
              <a:off x="401636" y="3948082"/>
              <a:ext cx="2520000" cy="25699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3144" y="3948082"/>
              <a:ext cx="2520000" cy="172666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t="45982"/>
            <a:stretch/>
          </p:blipFill>
          <p:spPr>
            <a:xfrm>
              <a:off x="2982390" y="3948082"/>
              <a:ext cx="2520000" cy="2495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88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GE">
      <a:majorFont>
        <a:latin typeface="LG스마트체 Bold"/>
        <a:ea typeface="LG스마트체 Bold"/>
        <a:cs typeface=""/>
      </a:majorFont>
      <a:minorFont>
        <a:latin typeface="LG스마트체 Light"/>
        <a:ea typeface="LG스마트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4169</TotalTime>
  <Words>594</Words>
  <Application>Microsoft Office PowerPoint</Application>
  <PresentationFormat>화면 슬라이드 쇼(4:3)</PresentationFormat>
  <Paragraphs>78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LG스마트체 Light</vt:lpstr>
      <vt:lpstr>Wingdings</vt:lpstr>
      <vt:lpstr>Arial</vt:lpstr>
      <vt:lpstr>맑은 고딕</vt:lpstr>
      <vt:lpstr>LG스마트체 Bold</vt:lpstr>
      <vt:lpstr>Office 테마</vt:lpstr>
      <vt:lpstr>BERT: Pre-training of Deep Bidirectional Transformers for Language Understanding</vt:lpstr>
      <vt:lpstr>Agenda</vt:lpstr>
      <vt:lpstr>Abstract</vt:lpstr>
      <vt:lpstr>Introduction &amp; Related Work (1/2)</vt:lpstr>
      <vt:lpstr>Introduction &amp; Related Work (2/2)</vt:lpstr>
      <vt:lpstr>BERT (1/3)</vt:lpstr>
      <vt:lpstr>BERT (2/3)</vt:lpstr>
      <vt:lpstr>BERT (3/3)</vt:lpstr>
      <vt:lpstr>Experiments</vt:lpstr>
      <vt:lpstr>Ablation studies (1/2)</vt:lpstr>
      <vt:lpstr>Ablation studies (2/2)</vt:lpstr>
      <vt:lpstr>Conclusion</vt:lpstr>
      <vt:lpstr>Q &amp; A</vt:lpstr>
      <vt:lpstr>감사합니다.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김보섭/연구원/SW센터 인공지능(연)AI Algorithm Task(boseop.kim@lge.com)</dc:creator>
  <cp:lastModifiedBy>김보섭/연구원/SW센터 인공지능(연)AI Algorithm Task(boseop.kim@lge.com)</cp:lastModifiedBy>
  <cp:revision>384</cp:revision>
  <dcterms:created xsi:type="dcterms:W3CDTF">2018-09-10T01:28:32Z</dcterms:created>
  <dcterms:modified xsi:type="dcterms:W3CDTF">2019-06-20T07:36:00Z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